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2" r:id="rId6"/>
    <p:sldId id="273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000"/>
  </p:normalViewPr>
  <p:slideViewPr>
    <p:cSldViewPr snapToGrid="0" snapToObjects="1">
      <p:cViewPr varScale="1">
        <p:scale>
          <a:sx n="117" d="100"/>
          <a:sy n="117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9BE6-88BA-694B-939E-197E36841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ECD06E-0981-9E4C-9716-0FB5DE774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6CFD1-79E6-DD4C-9AB2-376030526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288B-9D81-674A-ABBD-0200B562EC77}" type="datetimeFigureOut">
              <a:rPr lang="en-LT" smtClean="0"/>
              <a:t>2022-03-06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C2BF5-E860-F649-A329-584801ABA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BCC91-5EB0-C248-A8D6-5CF3E7F9B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4D0C-60F4-774F-9141-A7B352EC02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83033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E1253-02AB-B148-B7C2-ACB1F3EE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E1437-F99F-3041-B2F0-4E2F57BB2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D97F6-5F14-8A41-9BAD-6F7E068EF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288B-9D81-674A-ABBD-0200B562EC77}" type="datetimeFigureOut">
              <a:rPr lang="en-LT" smtClean="0"/>
              <a:t>2022-03-06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AAB29-E59C-4F4D-83C8-44C2962B3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866BE-099A-E244-B204-98607A2E2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4D0C-60F4-774F-9141-A7B352EC02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547791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785BA8-AE81-D545-9863-EC46E8CA9B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42EBF8-A1F7-4340-820E-8A555EEF6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B022D-4AE7-8942-BB37-64D5CF3B9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288B-9D81-674A-ABBD-0200B562EC77}" type="datetimeFigureOut">
              <a:rPr lang="en-LT" smtClean="0"/>
              <a:t>2022-03-06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C8F0D-9722-BD43-B187-AB8A4949F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B4D25-581B-6848-8C35-8A6F077BB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4D0C-60F4-774F-9141-A7B352EC02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64316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495B7-5D07-014B-9932-062C2E434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AFDBD-8AF6-404B-8831-28C1CCD14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06B91-DE61-8347-8BD8-B337A83AB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288B-9D81-674A-ABBD-0200B562EC77}" type="datetimeFigureOut">
              <a:rPr lang="en-LT" smtClean="0"/>
              <a:t>2022-03-06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8E0F2-1069-904A-AEBA-2BDD6E5EC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74935-BB01-1342-9D8B-59809E1B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4D0C-60F4-774F-9141-A7B352EC02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182130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E9578-094B-4344-9AEF-0A3124A54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4EB09-50B9-AB46-85A0-7341031AA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06D9D-83B0-F14D-AD2D-D72660BB8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288B-9D81-674A-ABBD-0200B562EC77}" type="datetimeFigureOut">
              <a:rPr lang="en-LT" smtClean="0"/>
              <a:t>2022-03-06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06904-C7D3-5F4D-A172-F893B5D54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D8B17-8FFF-F346-A463-649A03337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4D0C-60F4-774F-9141-A7B352EC02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70954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DEE8B-DC3A-9949-B830-4B858ADDC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922BA-E374-1747-8145-766E2AEA5C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703E23-25C8-974B-A855-46A8539E8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B46E9-6D9F-3D4D-ACC9-52DA0D672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288B-9D81-674A-ABBD-0200B562EC77}" type="datetimeFigureOut">
              <a:rPr lang="en-LT" smtClean="0"/>
              <a:t>2022-03-06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17193-30CF-5D4C-9ECA-75E59686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A22C6-0668-2540-9D96-831C86889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4D0C-60F4-774F-9141-A7B352EC02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3729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A8D6F-28CE-4849-A8E5-57B5A372C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4D464-BF7F-E446-9552-75CE168F4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1FD4B8-4D5C-BD4B-9190-94F94B391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C3AA84-E443-B649-8F60-D3E461EEB4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62009-54F1-B84F-B7B4-4CF8F7DD6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07E606-D88E-F844-9FAE-6BFB0C6BD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288B-9D81-674A-ABBD-0200B562EC77}" type="datetimeFigureOut">
              <a:rPr lang="en-LT" smtClean="0"/>
              <a:t>2022-03-06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000E1-7DC5-E348-BB80-B650EDDD4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DF066B-278C-B343-9DF4-92F320086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4D0C-60F4-774F-9141-A7B352EC02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79201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9953A-50A7-7146-BA9B-C96FA7522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2A6D9A-DC86-6041-A328-CFD1053A1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288B-9D81-674A-ABBD-0200B562EC77}" type="datetimeFigureOut">
              <a:rPr lang="en-LT" smtClean="0"/>
              <a:t>2022-03-06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361A9-D026-1046-A359-0510D5A2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E1F09F-A8FB-4B40-B0FC-177ADD01A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4D0C-60F4-774F-9141-A7B352EC02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496616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2AFB39-0C02-A544-A7F3-26682DD15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288B-9D81-674A-ABBD-0200B562EC77}" type="datetimeFigureOut">
              <a:rPr lang="en-LT" smtClean="0"/>
              <a:t>2022-03-06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7F5F3-D193-1D40-B899-71FE20AF3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932D4-7AFF-AC48-916E-11172FD09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4D0C-60F4-774F-9141-A7B352EC02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019971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946C1-F79A-EA44-8D4F-DAAE80B1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DA851-3352-BE41-8004-F51E964CC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2CBD62-531E-8D43-9377-3F56E3D78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AAF87C-70E7-FD46-94DB-FB250585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288B-9D81-674A-ABBD-0200B562EC77}" type="datetimeFigureOut">
              <a:rPr lang="en-LT" smtClean="0"/>
              <a:t>2022-03-06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F39D4-3EE2-AD4C-8D9F-91C137259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EA08E-80AD-7241-876F-1B4407367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4D0C-60F4-774F-9141-A7B352EC02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92109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47F95-7968-A14B-B60F-70766A95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A40E64-9D8B-894D-AA9F-94DB24DEE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FDAB51-10FB-E14E-A2AC-6910B00AF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A9596-B2A5-FB47-8306-FD41DEFD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288B-9D81-674A-ABBD-0200B562EC77}" type="datetimeFigureOut">
              <a:rPr lang="en-LT" smtClean="0"/>
              <a:t>2022-03-06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F8E42-5DD9-D246-A28A-68303504B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77681-8068-0F4E-9484-59A7E86ED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4D0C-60F4-774F-9141-A7B352EC02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477962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116A07-69E0-0F43-9BA9-961D83A8F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C1A0E-CD6A-3548-972A-99ADE381F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E7960-F2E8-AA42-BE46-A55FB80743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4288B-9D81-674A-ABBD-0200B562EC77}" type="datetimeFigureOut">
              <a:rPr lang="en-LT" smtClean="0"/>
              <a:t>2022-03-06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F5AEB-2485-E146-8114-594473D46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69FC6-2DF9-0C4A-8A23-2D97D5C5E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04D0C-60F4-774F-9141-A7B352EC02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71907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49AF3-C261-E449-90E2-99938EA3AF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Canias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ERP Basic Screen Functions</a:t>
            </a:r>
            <a:endParaRPr lang="en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4D494A-FD8D-1745-B70B-F303B4662F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0486" y="3602038"/>
            <a:ext cx="3189514" cy="1104900"/>
          </a:xfrm>
        </p:spPr>
        <p:txBody>
          <a:bodyPr/>
          <a:lstStyle/>
          <a:p>
            <a:endParaRPr lang="en-L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57C0CE-67FC-C64B-80D5-53F0C8368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50" y="3602038"/>
            <a:ext cx="31877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58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B7E0A-BD23-9F4B-AF7E-FBE59AD3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Function Buttons 4 – Creating a New Record</a:t>
            </a:r>
            <a:endParaRPr lang="en-LT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B52163-1601-3342-9D37-4B28B6AA5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43038"/>
            <a:ext cx="8334375" cy="4733925"/>
          </a:xfrm>
        </p:spPr>
      </p:pic>
      <p:sp>
        <p:nvSpPr>
          <p:cNvPr id="8" name="Köşeleri Yuvarlanmış Dikdörtgen Belirtme Çizgisi 12">
            <a:extLst>
              <a:ext uri="{FF2B5EF4-FFF2-40B4-BE49-F238E27FC236}">
                <a16:creationId xmlns:a16="http://schemas.microsoft.com/office/drawing/2014/main" id="{6A19E378-2052-8C45-8453-DA18E362B035}"/>
              </a:ext>
            </a:extLst>
          </p:cNvPr>
          <p:cNvSpPr/>
          <p:nvPr/>
        </p:nvSpPr>
        <p:spPr>
          <a:xfrm>
            <a:off x="1070472" y="3178100"/>
            <a:ext cx="5139208" cy="1008112"/>
          </a:xfrm>
          <a:prstGeom prst="wedgeRoundRectCallout">
            <a:avLst>
              <a:gd name="adj1" fmla="val -25951"/>
              <a:gd name="adj2" fmla="val -946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/>
              <a:t>Used to Create a New Record </a:t>
            </a:r>
          </a:p>
          <a:p>
            <a:r>
              <a:rPr lang="en-GB" sz="2000" dirty="0"/>
              <a:t>(usually by selecting a reference record from the list)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015209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3B7A-DF2F-5C4B-8FB5-821DC8484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Function Buttons 5 – Saving Information</a:t>
            </a:r>
            <a:endParaRPr lang="en-LT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3E001E-1F0D-1748-A0C7-66394A8A3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56" y="1690688"/>
            <a:ext cx="8929370" cy="4351338"/>
          </a:xfrm>
        </p:spPr>
      </p:pic>
      <p:sp>
        <p:nvSpPr>
          <p:cNvPr id="10" name="Köşeleri Yuvarlanmış Dikdörtgen Belirtme Çizgisi 6">
            <a:extLst>
              <a:ext uri="{FF2B5EF4-FFF2-40B4-BE49-F238E27FC236}">
                <a16:creationId xmlns:a16="http://schemas.microsoft.com/office/drawing/2014/main" id="{A138D6DC-F4A0-2D4E-B9E9-FBE7300FE1D4}"/>
              </a:ext>
            </a:extLst>
          </p:cNvPr>
          <p:cNvSpPr/>
          <p:nvPr/>
        </p:nvSpPr>
        <p:spPr>
          <a:xfrm>
            <a:off x="6315075" y="2276872"/>
            <a:ext cx="2448272" cy="1152128"/>
          </a:xfrm>
          <a:prstGeom prst="wedgeRoundRectCallout">
            <a:avLst>
              <a:gd name="adj1" fmla="val 67858"/>
              <a:gd name="adj2" fmla="val -55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/>
              <a:t>Records information on the screen</a:t>
            </a:r>
            <a:endParaRPr lang="tr-TR" b="1" dirty="0"/>
          </a:p>
        </p:txBody>
      </p:sp>
      <p:sp>
        <p:nvSpPr>
          <p:cNvPr id="11" name="Metin kutusu 7">
            <a:extLst>
              <a:ext uri="{FF2B5EF4-FFF2-40B4-BE49-F238E27FC236}">
                <a16:creationId xmlns:a16="http://schemas.microsoft.com/office/drawing/2014/main" id="{9346548C-5158-734F-8118-ADCFF3B58711}"/>
              </a:ext>
            </a:extLst>
          </p:cNvPr>
          <p:cNvSpPr txBox="1"/>
          <p:nvPr/>
        </p:nvSpPr>
        <p:spPr>
          <a:xfrm>
            <a:off x="6315075" y="3645852"/>
            <a:ext cx="21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/>
              <a:t>Shortcut</a:t>
            </a:r>
            <a:r>
              <a:rPr lang="tr-TR" b="1" dirty="0"/>
              <a:t> </a:t>
            </a:r>
            <a:r>
              <a:rPr lang="tr-TR" b="1" dirty="0">
                <a:sym typeface="Wingdings" pitchFamily="2" charset="2"/>
              </a:rPr>
              <a:t>  F5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112469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03EB-C439-0B4A-B50C-983ACFEB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Function Buttons 6 – Turning Off the Screen</a:t>
            </a:r>
            <a:endParaRPr lang="en-LT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F89183F-4F17-8040-B62F-2965247B0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988" y="1585913"/>
            <a:ext cx="9086850" cy="4591050"/>
          </a:xfrm>
        </p:spPr>
      </p:pic>
      <p:sp>
        <p:nvSpPr>
          <p:cNvPr id="10" name="Köşeleri Yuvarlanmış Dikdörtgen Belirtme Çizgisi 6">
            <a:extLst>
              <a:ext uri="{FF2B5EF4-FFF2-40B4-BE49-F238E27FC236}">
                <a16:creationId xmlns:a16="http://schemas.microsoft.com/office/drawing/2014/main" id="{A8186EF2-BB87-7340-B05D-4383CAA467DA}"/>
              </a:ext>
            </a:extLst>
          </p:cNvPr>
          <p:cNvSpPr/>
          <p:nvPr/>
        </p:nvSpPr>
        <p:spPr>
          <a:xfrm>
            <a:off x="7338070" y="2502981"/>
            <a:ext cx="2448272" cy="1152128"/>
          </a:xfrm>
          <a:prstGeom prst="wedgeRoundRectCallout">
            <a:avLst>
              <a:gd name="adj1" fmla="val 48145"/>
              <a:gd name="adj2" fmla="val -807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/>
              <a:t>Turns off the screen without saving the information on the screen</a:t>
            </a:r>
            <a:endParaRPr lang="tr-TR" b="1" dirty="0"/>
          </a:p>
        </p:txBody>
      </p:sp>
      <p:sp>
        <p:nvSpPr>
          <p:cNvPr id="13" name="Metin kutusu 7">
            <a:extLst>
              <a:ext uri="{FF2B5EF4-FFF2-40B4-BE49-F238E27FC236}">
                <a16:creationId xmlns:a16="http://schemas.microsoft.com/office/drawing/2014/main" id="{DAE67CFC-70DF-C14D-91E9-354B4DBD25BC}"/>
              </a:ext>
            </a:extLst>
          </p:cNvPr>
          <p:cNvSpPr txBox="1"/>
          <p:nvPr/>
        </p:nvSpPr>
        <p:spPr>
          <a:xfrm>
            <a:off x="7370638" y="391584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/>
              <a:t>Shortcut</a:t>
            </a:r>
            <a:r>
              <a:rPr lang="tr-TR" b="1" dirty="0"/>
              <a:t> </a:t>
            </a:r>
            <a:r>
              <a:rPr lang="tr-TR" b="1" dirty="0">
                <a:sym typeface="Wingdings" pitchFamily="2" charset="2"/>
              </a:rPr>
              <a:t>  F2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275159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0015E-5C76-D245-8FF8-89251B48E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Function Buttons 7 – PDF Output</a:t>
            </a:r>
            <a:endParaRPr lang="en-LT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7CB68F-C2A4-E64E-9F47-E1E292CCC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292" y="1690687"/>
            <a:ext cx="8486457" cy="4802187"/>
          </a:xfrm>
        </p:spPr>
      </p:pic>
      <p:sp>
        <p:nvSpPr>
          <p:cNvPr id="6" name="Köşeleri Yuvarlanmış Dikdörtgen Belirtme Çizgisi 12">
            <a:extLst>
              <a:ext uri="{FF2B5EF4-FFF2-40B4-BE49-F238E27FC236}">
                <a16:creationId xmlns:a16="http://schemas.microsoft.com/office/drawing/2014/main" id="{822FC568-689C-9543-89C6-929FA2441B7B}"/>
              </a:ext>
            </a:extLst>
          </p:cNvPr>
          <p:cNvSpPr/>
          <p:nvPr/>
        </p:nvSpPr>
        <p:spPr>
          <a:xfrm>
            <a:off x="1617266" y="3429000"/>
            <a:ext cx="4283472" cy="1008112"/>
          </a:xfrm>
          <a:prstGeom prst="wedgeRoundRectCallout">
            <a:avLst>
              <a:gd name="adj1" fmla="val -24752"/>
              <a:gd name="adj2" fmla="val -932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/>
              <a:t>Used for output in PDF format </a:t>
            </a:r>
          </a:p>
          <a:p>
            <a:r>
              <a:rPr lang="en-GB" b="1" dirty="0"/>
              <a:t>(Output design must be defined in </a:t>
            </a:r>
            <a:r>
              <a:rPr lang="en-GB" b="1" dirty="0" err="1"/>
              <a:t>Canias</a:t>
            </a:r>
            <a:r>
              <a:rPr lang="en-GB" dirty="0"/>
              <a:t>)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938002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D12C-D496-634E-95F0-1B5356C86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Clearing Search Criteria</a:t>
            </a:r>
            <a:endParaRPr lang="en-LT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6BCEE3-9035-7843-A0A4-6E3587580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550" y="1690688"/>
            <a:ext cx="8605520" cy="4486275"/>
          </a:xfrm>
        </p:spPr>
      </p:pic>
      <p:sp>
        <p:nvSpPr>
          <p:cNvPr id="6" name="Köşeleri Yuvarlanmış Dikdörtgen Belirtme Çizgisi 12">
            <a:extLst>
              <a:ext uri="{FF2B5EF4-FFF2-40B4-BE49-F238E27FC236}">
                <a16:creationId xmlns:a16="http://schemas.microsoft.com/office/drawing/2014/main" id="{693FA75A-3731-7049-A606-7F60B297B0EC}"/>
              </a:ext>
            </a:extLst>
          </p:cNvPr>
          <p:cNvSpPr/>
          <p:nvPr/>
        </p:nvSpPr>
        <p:spPr>
          <a:xfrm>
            <a:off x="2968973" y="2873376"/>
            <a:ext cx="5328592" cy="849257"/>
          </a:xfrm>
          <a:prstGeom prst="wedgeRoundRectCallout">
            <a:avLst>
              <a:gd name="adj1" fmla="val -24752"/>
              <a:gd name="adj2" fmla="val -932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/>
              <a:t>Shortcut to clear Search Criteria  F10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106409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A6383-F512-7748-A861-13ADD0774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Operations on List 1 – Converting data to Excel format</a:t>
            </a:r>
            <a:endParaRPr lang="en-LT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138D19-14D0-594D-960F-BA3A7EB5B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8320088" cy="4351338"/>
          </a:xfrm>
        </p:spPr>
      </p:pic>
      <p:sp>
        <p:nvSpPr>
          <p:cNvPr id="6" name="Köşeleri Yuvarlanmış Dikdörtgen Belirtme Çizgisi 11">
            <a:extLst>
              <a:ext uri="{FF2B5EF4-FFF2-40B4-BE49-F238E27FC236}">
                <a16:creationId xmlns:a16="http://schemas.microsoft.com/office/drawing/2014/main" id="{E2463B0C-FA0D-DB41-8875-22B17A745D07}"/>
              </a:ext>
            </a:extLst>
          </p:cNvPr>
          <p:cNvSpPr/>
          <p:nvPr/>
        </p:nvSpPr>
        <p:spPr>
          <a:xfrm>
            <a:off x="1525960" y="2274590"/>
            <a:ext cx="2664296" cy="701438"/>
          </a:xfrm>
          <a:prstGeom prst="wedgeRoundRectCallout">
            <a:avLst>
              <a:gd name="adj1" fmla="val -54095"/>
              <a:gd name="adj2" fmla="val 680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/>
              <a:t>Right click on the list, select Report Wizard</a:t>
            </a:r>
            <a:endParaRPr lang="tr-TR" sz="1400" b="1" dirty="0"/>
          </a:p>
        </p:txBody>
      </p:sp>
      <p:sp>
        <p:nvSpPr>
          <p:cNvPr id="7" name="Köşeleri Yuvarlanmış Dikdörtgen Belirtme Çizgisi 6">
            <a:extLst>
              <a:ext uri="{FF2B5EF4-FFF2-40B4-BE49-F238E27FC236}">
                <a16:creationId xmlns:a16="http://schemas.microsoft.com/office/drawing/2014/main" id="{92D8349B-B047-8347-8C42-B494C0ABCB2D}"/>
              </a:ext>
            </a:extLst>
          </p:cNvPr>
          <p:cNvSpPr/>
          <p:nvPr/>
        </p:nvSpPr>
        <p:spPr>
          <a:xfrm>
            <a:off x="3604469" y="5802071"/>
            <a:ext cx="5328592" cy="849257"/>
          </a:xfrm>
          <a:prstGeom prst="wedgeRoundRectCallout">
            <a:avLst>
              <a:gd name="adj1" fmla="val -24752"/>
              <a:gd name="adj2" fmla="val -932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/>
              <a:t>The left-hand columns are transferred to the right-hand list. For Excel format, XLS is selected and Next button is clicked</a:t>
            </a:r>
            <a:r>
              <a:rPr lang="tr-TR" sz="1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0166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6585-F4FE-D94C-9FA2-82BB6EFC1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Operations on List 1 – Converting data to Excel format</a:t>
            </a:r>
            <a:endParaRPr lang="en-LT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0F019D-E5F2-3842-B667-155954CEC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25" y="1825625"/>
            <a:ext cx="8858250" cy="4351338"/>
          </a:xfrm>
        </p:spPr>
      </p:pic>
      <p:sp>
        <p:nvSpPr>
          <p:cNvPr id="6" name="Köşeleri Yuvarlanmış Dikdörtgen Belirtme Çizgisi 12">
            <a:extLst>
              <a:ext uri="{FF2B5EF4-FFF2-40B4-BE49-F238E27FC236}">
                <a16:creationId xmlns:a16="http://schemas.microsoft.com/office/drawing/2014/main" id="{69727E8D-525B-124F-A92F-00B2AA3A69D5}"/>
              </a:ext>
            </a:extLst>
          </p:cNvPr>
          <p:cNvSpPr/>
          <p:nvPr/>
        </p:nvSpPr>
        <p:spPr>
          <a:xfrm>
            <a:off x="7979879" y="3724592"/>
            <a:ext cx="3528392" cy="1435164"/>
          </a:xfrm>
          <a:prstGeom prst="wedgeRoundRectCallout">
            <a:avLst>
              <a:gd name="adj1" fmla="val -45808"/>
              <a:gd name="adj2" fmla="val -772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/>
              <a:t>Getting </a:t>
            </a:r>
            <a:r>
              <a:rPr lang="en-GB" b="1" dirty="0" err="1"/>
              <a:t>Canias</a:t>
            </a:r>
            <a:r>
              <a:rPr lang="en-GB" b="1" dirty="0"/>
              <a:t> list results in Excel format with Report Wizard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933999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8CFC3-67BD-3843-BB94-24E658ED7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Operations on the List 2 – Sorting Ascending / Descending</a:t>
            </a:r>
            <a:endParaRPr lang="en-LT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F1BB5A-DE5B-5E45-A17D-2726B041E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8963063" cy="4351338"/>
          </a:xfrm>
        </p:spPr>
      </p:pic>
      <p:sp>
        <p:nvSpPr>
          <p:cNvPr id="6" name="Köşeleri Yuvarlanmış Dikdörtgen Belirtme Çizgisi 7">
            <a:extLst>
              <a:ext uri="{FF2B5EF4-FFF2-40B4-BE49-F238E27FC236}">
                <a16:creationId xmlns:a16="http://schemas.microsoft.com/office/drawing/2014/main" id="{09E19463-6F4E-F24C-9D32-B990F74B06DD}"/>
              </a:ext>
            </a:extLst>
          </p:cNvPr>
          <p:cNvSpPr/>
          <p:nvPr/>
        </p:nvSpPr>
        <p:spPr>
          <a:xfrm>
            <a:off x="3503712" y="2226467"/>
            <a:ext cx="2592288" cy="561225"/>
          </a:xfrm>
          <a:prstGeom prst="wedgeRoundRectCallout">
            <a:avLst>
              <a:gd name="adj1" fmla="val -38333"/>
              <a:gd name="adj2" fmla="val 845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/>
              <a:t>Right click on the column</a:t>
            </a:r>
            <a:endParaRPr lang="tr-TR" sz="1600" b="1" dirty="0"/>
          </a:p>
        </p:txBody>
      </p:sp>
      <p:sp>
        <p:nvSpPr>
          <p:cNvPr id="7" name="Köşeleri Yuvarlanmış Dikdörtgen Belirtme Çizgisi 6">
            <a:extLst>
              <a:ext uri="{FF2B5EF4-FFF2-40B4-BE49-F238E27FC236}">
                <a16:creationId xmlns:a16="http://schemas.microsoft.com/office/drawing/2014/main" id="{C6C2436D-BA7F-E04C-B974-11A751F104F2}"/>
              </a:ext>
            </a:extLst>
          </p:cNvPr>
          <p:cNvSpPr/>
          <p:nvPr/>
        </p:nvSpPr>
        <p:spPr>
          <a:xfrm>
            <a:off x="6339849" y="5099009"/>
            <a:ext cx="5328592" cy="849257"/>
          </a:xfrm>
          <a:prstGeom prst="wedgeRoundRectCallout">
            <a:avLst>
              <a:gd name="adj1" fmla="val -24752"/>
              <a:gd name="adj2" fmla="val -932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/>
              <a:t>Sort Ascending or Descending on the selected column (Material Description in the example) can be applied</a:t>
            </a:r>
            <a:endParaRPr lang="tr-TR" sz="1600" b="1" dirty="0"/>
          </a:p>
        </p:txBody>
      </p:sp>
    </p:spTree>
    <p:extLst>
      <p:ext uri="{BB962C8B-B14F-4D97-AF65-F5344CB8AC3E}">
        <p14:creationId xmlns:p14="http://schemas.microsoft.com/office/powerpoint/2010/main" val="1869829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18D06-8F40-6E42-B5FD-BEEEAE116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Operations on Lists 4 – Filtering Data</a:t>
            </a:r>
            <a:endParaRPr lang="en-LT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6FFD5C-8627-4C44-96E7-1D1380D62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25" y="1690688"/>
            <a:ext cx="8576945" cy="4486275"/>
          </a:xfrm>
        </p:spPr>
      </p:pic>
      <p:sp>
        <p:nvSpPr>
          <p:cNvPr id="6" name="Köşeleri Yuvarlanmış Dikdörtgen Belirtme Çizgisi 12">
            <a:extLst>
              <a:ext uri="{FF2B5EF4-FFF2-40B4-BE49-F238E27FC236}">
                <a16:creationId xmlns:a16="http://schemas.microsoft.com/office/drawing/2014/main" id="{7C4E5B63-34E2-EE4D-8E94-165B8FC37AF5}"/>
              </a:ext>
            </a:extLst>
          </p:cNvPr>
          <p:cNvSpPr/>
          <p:nvPr/>
        </p:nvSpPr>
        <p:spPr>
          <a:xfrm>
            <a:off x="7549306" y="3429000"/>
            <a:ext cx="3049810" cy="1435164"/>
          </a:xfrm>
          <a:prstGeom prst="wedgeRoundRectCallout">
            <a:avLst>
              <a:gd name="adj1" fmla="val -47681"/>
              <a:gd name="adj2" fmla="val -772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/>
              <a:t>Multiple filters can be applied on the selected column (Material Group in the example)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534151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DA084-08A5-7F43-A276-36EDCD914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err="1"/>
              <a:t>Canias</a:t>
            </a:r>
            <a:r>
              <a:rPr lang="en-GB" sz="3200" b="1" dirty="0"/>
              <a:t> ERP Connection Page http://192.200.102.42/</a:t>
            </a:r>
            <a:endParaRPr lang="en-LT" sz="32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D0929E-2DD5-6F4B-8445-989534078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943" y="1240972"/>
            <a:ext cx="8991600" cy="5431971"/>
          </a:xfrm>
        </p:spPr>
      </p:pic>
    </p:spTree>
    <p:extLst>
      <p:ext uri="{BB962C8B-B14F-4D97-AF65-F5344CB8AC3E}">
        <p14:creationId xmlns:p14="http://schemas.microsoft.com/office/powerpoint/2010/main" val="1529081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E8B4F-153C-714D-AE81-410809061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User Password Change Process</a:t>
            </a:r>
            <a:endParaRPr lang="en-LT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378F48-D8BD-CE40-82B7-ED1130DA2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457" y="1488167"/>
            <a:ext cx="5377544" cy="4205061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F7FF8B7-5348-3D4C-9B9D-8B1DBE4AA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488168"/>
            <a:ext cx="5257800" cy="35301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DC1E63-090A-D842-B227-FCB1E932B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88166"/>
            <a:ext cx="5693229" cy="4205061"/>
          </a:xfrm>
          <a:prstGeom prst="rect">
            <a:avLst/>
          </a:prstGeom>
        </p:spPr>
      </p:pic>
      <p:sp>
        <p:nvSpPr>
          <p:cNvPr id="9" name="Sağ Ok 10">
            <a:extLst>
              <a:ext uri="{FF2B5EF4-FFF2-40B4-BE49-F238E27FC236}">
                <a16:creationId xmlns:a16="http://schemas.microsoft.com/office/drawing/2014/main" id="{5CE07BFD-1455-0440-8D6D-D61E9952F576}"/>
              </a:ext>
            </a:extLst>
          </p:cNvPr>
          <p:cNvSpPr/>
          <p:nvPr/>
        </p:nvSpPr>
        <p:spPr>
          <a:xfrm>
            <a:off x="2183111" y="1918518"/>
            <a:ext cx="2960390" cy="4680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0209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4F27-AA3C-6A4A-98CC-C5FE2E84C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err="1"/>
              <a:t>Canias</a:t>
            </a:r>
            <a:r>
              <a:rPr lang="en-GB" sz="3600" b="1" dirty="0"/>
              <a:t> ERP Start Screen</a:t>
            </a:r>
            <a:endParaRPr lang="en-LT" sz="36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008065-89E2-8D4D-932E-F7B69F0A7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860" y="1531711"/>
            <a:ext cx="9300990" cy="4783364"/>
          </a:xfrm>
        </p:spPr>
      </p:pic>
      <p:sp>
        <p:nvSpPr>
          <p:cNvPr id="8" name="Sağ Ok 6">
            <a:extLst>
              <a:ext uri="{FF2B5EF4-FFF2-40B4-BE49-F238E27FC236}">
                <a16:creationId xmlns:a16="http://schemas.microsoft.com/office/drawing/2014/main" id="{88764838-6970-DA40-8859-D6C9745F0A56}"/>
              </a:ext>
            </a:extLst>
          </p:cNvPr>
          <p:cNvSpPr/>
          <p:nvPr/>
        </p:nvSpPr>
        <p:spPr>
          <a:xfrm>
            <a:off x="4442296" y="2370479"/>
            <a:ext cx="756084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63579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DB46F-B92A-1646-B443-A6F539CCA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Adding </a:t>
            </a:r>
            <a:r>
              <a:rPr lang="en-GB" b="1" dirty="0" err="1"/>
              <a:t>Favorite</a:t>
            </a:r>
            <a:r>
              <a:rPr lang="en-GB" b="1" dirty="0"/>
              <a:t> </a:t>
            </a:r>
            <a:r>
              <a:rPr lang="en-GB" b="1" dirty="0" err="1"/>
              <a:t>Favorite</a:t>
            </a:r>
            <a:r>
              <a:rPr lang="en-GB" b="1" dirty="0"/>
              <a:t> Search Criteria</a:t>
            </a:r>
            <a:endParaRPr lang="en-LT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C2C16A-99C1-D140-ADE2-1ECEECB9B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771195"/>
            <a:ext cx="9111343" cy="4607833"/>
          </a:xfrm>
        </p:spPr>
      </p:pic>
      <p:sp>
        <p:nvSpPr>
          <p:cNvPr id="6" name="Köşeleri Yuvarlanmış Dikdörtgen Belirtme Çizgisi 6">
            <a:extLst>
              <a:ext uri="{FF2B5EF4-FFF2-40B4-BE49-F238E27FC236}">
                <a16:creationId xmlns:a16="http://schemas.microsoft.com/office/drawing/2014/main" id="{35CBAECC-D86A-2E4F-95DD-E757150C47B2}"/>
              </a:ext>
            </a:extLst>
          </p:cNvPr>
          <p:cNvSpPr/>
          <p:nvPr/>
        </p:nvSpPr>
        <p:spPr>
          <a:xfrm>
            <a:off x="5101680" y="2420888"/>
            <a:ext cx="3267000" cy="1008112"/>
          </a:xfrm>
          <a:prstGeom prst="wedgeRoundRectCallout">
            <a:avLst>
              <a:gd name="adj1" fmla="val -43131"/>
              <a:gd name="adj2" fmla="val -9032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/>
              <a:t>Click right button and add to </a:t>
            </a:r>
            <a:r>
              <a:rPr lang="en-GB" b="1" dirty="0" err="1"/>
              <a:t>favorites</a:t>
            </a:r>
            <a:r>
              <a:rPr lang="en-GB" b="1" dirty="0"/>
              <a:t> the transaction which is </a:t>
            </a:r>
            <a:r>
              <a:rPr lang="en-GB" b="1" dirty="0" err="1"/>
              <a:t>choosen</a:t>
            </a:r>
            <a:r>
              <a:rPr lang="en-GB" b="1" dirty="0"/>
              <a:t>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24016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86304-A20D-F648-9846-1DFAB7BB9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Customizable Screens with Drag &amp; Drop</a:t>
            </a:r>
            <a:endParaRPr lang="en-L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A8340-CD40-1C4D-97EC-41CFA720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316686" cy="4486275"/>
          </a:xfrm>
        </p:spPr>
        <p:txBody>
          <a:bodyPr/>
          <a:lstStyle/>
          <a:p>
            <a:endParaRPr lang="en-LT" dirty="0"/>
          </a:p>
        </p:txBody>
      </p:sp>
      <p:pic>
        <p:nvPicPr>
          <p:cNvPr id="4" name="Resim 5">
            <a:extLst>
              <a:ext uri="{FF2B5EF4-FFF2-40B4-BE49-F238E27FC236}">
                <a16:creationId xmlns:a16="http://schemas.microsoft.com/office/drawing/2014/main" id="{A4081FF6-D64F-A44E-8547-EB5E324F5E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8882743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14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3E51C-4F3C-004A-8DDC-E1FF9C4A7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Function Buttons 1 - List</a:t>
            </a:r>
            <a:endParaRPr lang="en-LT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1122D67-21F5-E844-A36D-1E1BCC2CF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477281"/>
            <a:ext cx="9633857" cy="5015593"/>
          </a:xfrm>
        </p:spPr>
      </p:pic>
      <p:sp>
        <p:nvSpPr>
          <p:cNvPr id="11" name="Köşeleri Yuvarlanmış Dikdörtgen Belirtme Çizgisi 6">
            <a:extLst>
              <a:ext uri="{FF2B5EF4-FFF2-40B4-BE49-F238E27FC236}">
                <a16:creationId xmlns:a16="http://schemas.microsoft.com/office/drawing/2014/main" id="{239F9704-EB48-B142-83E2-AE6446E3DC0C}"/>
              </a:ext>
            </a:extLst>
          </p:cNvPr>
          <p:cNvSpPr/>
          <p:nvPr/>
        </p:nvSpPr>
        <p:spPr>
          <a:xfrm>
            <a:off x="1291680" y="3206282"/>
            <a:ext cx="3267000" cy="1008112"/>
          </a:xfrm>
          <a:prstGeom prst="wedgeRoundRectCallout">
            <a:avLst>
              <a:gd name="adj1" fmla="val -43131"/>
              <a:gd name="adj2" fmla="val -9032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/>
              <a:t>Lists according to the above search criteria</a:t>
            </a:r>
            <a:endParaRPr lang="tr-TR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D5C1A1-3637-074B-9E15-EC3DF153F6D1}"/>
              </a:ext>
            </a:extLst>
          </p:cNvPr>
          <p:cNvSpPr txBox="1"/>
          <p:nvPr/>
        </p:nvSpPr>
        <p:spPr>
          <a:xfrm>
            <a:off x="1508299" y="4430197"/>
            <a:ext cx="1720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/>
              <a:t>Shortcut</a:t>
            </a:r>
            <a:r>
              <a:rPr lang="tr-TR" b="1" dirty="0"/>
              <a:t> </a:t>
            </a:r>
            <a:r>
              <a:rPr lang="tr-TR" b="1" dirty="0">
                <a:sym typeface="Wingdings" pitchFamily="2" charset="2"/>
              </a:rPr>
              <a:t>  F3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304457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9E2FE-6FC7-0343-847F-D300BFD1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Function Buttons 2 – See Details</a:t>
            </a:r>
            <a:endParaRPr lang="en-LT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6BD181-597B-7242-9944-A90B2540C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71613"/>
            <a:ext cx="8548688" cy="4800600"/>
          </a:xfrm>
        </p:spPr>
      </p:pic>
      <p:sp>
        <p:nvSpPr>
          <p:cNvPr id="8" name="Köşeleri Yuvarlanmış Dikdörtgen Belirtme Çizgisi 12">
            <a:extLst>
              <a:ext uri="{FF2B5EF4-FFF2-40B4-BE49-F238E27FC236}">
                <a16:creationId xmlns:a16="http://schemas.microsoft.com/office/drawing/2014/main" id="{0C53DD8A-7E13-034A-BBB7-11D77A45F602}"/>
              </a:ext>
            </a:extLst>
          </p:cNvPr>
          <p:cNvSpPr/>
          <p:nvPr/>
        </p:nvSpPr>
        <p:spPr>
          <a:xfrm>
            <a:off x="1053456" y="3196313"/>
            <a:ext cx="4059088" cy="1008112"/>
          </a:xfrm>
          <a:prstGeom prst="wedgeRoundRectCallout">
            <a:avLst>
              <a:gd name="adj1" fmla="val -34549"/>
              <a:gd name="adj2" fmla="val -931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Enters the details of the selected record from the list </a:t>
            </a:r>
          </a:p>
          <a:p>
            <a:r>
              <a:rPr lang="en-GB" dirty="0"/>
              <a:t>(Detail information cannot be changed.</a:t>
            </a:r>
            <a:r>
              <a:rPr lang="tr-TR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3514B8-AC71-5148-9B46-C2F986D63BAA}"/>
              </a:ext>
            </a:extLst>
          </p:cNvPr>
          <p:cNvSpPr txBox="1"/>
          <p:nvPr/>
        </p:nvSpPr>
        <p:spPr>
          <a:xfrm>
            <a:off x="1607344" y="4458771"/>
            <a:ext cx="1664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/>
              <a:t>Shortcut</a:t>
            </a:r>
            <a:r>
              <a:rPr lang="tr-TR" b="1" dirty="0"/>
              <a:t> </a:t>
            </a:r>
            <a:r>
              <a:rPr lang="tr-TR" b="1" dirty="0">
                <a:sym typeface="Wingdings" pitchFamily="2" charset="2"/>
              </a:rPr>
              <a:t>  F7</a:t>
            </a:r>
          </a:p>
        </p:txBody>
      </p:sp>
    </p:spTree>
    <p:extLst>
      <p:ext uri="{BB962C8B-B14F-4D97-AF65-F5344CB8AC3E}">
        <p14:creationId xmlns:p14="http://schemas.microsoft.com/office/powerpoint/2010/main" val="2812550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5FAA4-68D5-A84F-A41B-C636D13AB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dirty="0"/>
            </a:br>
            <a:r>
              <a:rPr lang="en-GB" b="1" dirty="0"/>
              <a:t>Function Buttons 3 – Making Changes</a:t>
            </a:r>
            <a:endParaRPr lang="en-LT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002A87-7578-E646-AFB7-B3C80A325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413" y="1825625"/>
            <a:ext cx="8562657" cy="4351338"/>
          </a:xfrm>
        </p:spPr>
      </p:pic>
      <p:sp>
        <p:nvSpPr>
          <p:cNvPr id="10" name="Köşeleri Yuvarlanmış Dikdörtgen Belirtme Çizgisi 12">
            <a:extLst>
              <a:ext uri="{FF2B5EF4-FFF2-40B4-BE49-F238E27FC236}">
                <a16:creationId xmlns:a16="http://schemas.microsoft.com/office/drawing/2014/main" id="{23781DF7-F121-8F44-9FA7-09D3FBBBDD8E}"/>
              </a:ext>
            </a:extLst>
          </p:cNvPr>
          <p:cNvSpPr/>
          <p:nvPr/>
        </p:nvSpPr>
        <p:spPr>
          <a:xfrm>
            <a:off x="1236653" y="3429000"/>
            <a:ext cx="4059088" cy="1008112"/>
          </a:xfrm>
          <a:prstGeom prst="wedgeRoundRectCallout">
            <a:avLst>
              <a:gd name="adj1" fmla="val -26682"/>
              <a:gd name="adj2" fmla="val -932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Enters the details of the selected record from the list </a:t>
            </a:r>
          </a:p>
          <a:p>
            <a:r>
              <a:rPr lang="en-GB" dirty="0"/>
              <a:t>(Detail information can be changed)</a:t>
            </a:r>
            <a:endParaRPr lang="tr-TR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B3A654-1F29-DC41-AB20-6ECC3C58F5F7}"/>
              </a:ext>
            </a:extLst>
          </p:cNvPr>
          <p:cNvSpPr txBox="1"/>
          <p:nvPr/>
        </p:nvSpPr>
        <p:spPr>
          <a:xfrm>
            <a:off x="1635918" y="4753039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/>
              <a:t>Shortcut</a:t>
            </a:r>
            <a:r>
              <a:rPr lang="tr-TR" b="1" dirty="0"/>
              <a:t> </a:t>
            </a:r>
            <a:r>
              <a:rPr lang="tr-TR" b="1" dirty="0">
                <a:sym typeface="Wingdings" pitchFamily="2" charset="2"/>
              </a:rPr>
              <a:t>  F6</a:t>
            </a:r>
          </a:p>
          <a:p>
            <a:endParaRPr lang="tr-TR" b="1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00814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323</Words>
  <Application>Microsoft Macintosh PowerPoint</Application>
  <PresentationFormat>Widescreen</PresentationFormat>
  <Paragraphs>42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Canias ERP Basic Screen Functions</vt:lpstr>
      <vt:lpstr>Canias ERP Connection Page http://192.200.102.42/</vt:lpstr>
      <vt:lpstr>User Password Change Process</vt:lpstr>
      <vt:lpstr>Canias ERP Start Screen</vt:lpstr>
      <vt:lpstr>Adding Favorite Favorite Search Criteria</vt:lpstr>
      <vt:lpstr>Customizable Screens with Drag &amp; Drop</vt:lpstr>
      <vt:lpstr>Function Buttons 1 - List</vt:lpstr>
      <vt:lpstr>Function Buttons 2 – See Details</vt:lpstr>
      <vt:lpstr> Function Buttons 3 – Making Changes</vt:lpstr>
      <vt:lpstr>Function Buttons 4 – Creating a New Record</vt:lpstr>
      <vt:lpstr>Function Buttons 5 – Saving Information</vt:lpstr>
      <vt:lpstr>Function Buttons 6 – Turning Off the Screen</vt:lpstr>
      <vt:lpstr>Function Buttons 7 – PDF Output</vt:lpstr>
      <vt:lpstr>Clearing Search Criteria</vt:lpstr>
      <vt:lpstr>Operations on List 1 – Converting data to Excel format</vt:lpstr>
      <vt:lpstr>Operations on List 1 – Converting data to Excel format</vt:lpstr>
      <vt:lpstr>Operations on the List 2 – Sorting Ascending / Descending</vt:lpstr>
      <vt:lpstr>Operations on Lists 4 – Filtering Data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Canias ERP Basic Screen Functions</dc:title>
  <dc:creator>Microsoft Office User</dc:creator>
  <cp:lastModifiedBy>Microsoft Office User</cp:lastModifiedBy>
  <cp:revision>47</cp:revision>
  <dcterms:created xsi:type="dcterms:W3CDTF">2022-03-06T07:11:09Z</dcterms:created>
  <dcterms:modified xsi:type="dcterms:W3CDTF">2022-03-06T09:22:56Z</dcterms:modified>
</cp:coreProperties>
</file>